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286" r:id="rId3"/>
    <p:sldId id="256" r:id="rId4"/>
    <p:sldId id="257" r:id="rId5"/>
    <p:sldId id="298" r:id="rId6"/>
    <p:sldId id="299" r:id="rId7"/>
    <p:sldId id="300" r:id="rId8"/>
    <p:sldId id="301" r:id="rId9"/>
    <p:sldId id="302" r:id="rId10"/>
    <p:sldId id="303" r:id="rId11"/>
    <p:sldId id="277" r:id="rId12"/>
    <p:sldId id="288" r:id="rId13"/>
    <p:sldId id="289" r:id="rId14"/>
    <p:sldId id="295" r:id="rId15"/>
    <p:sldId id="290" r:id="rId16"/>
    <p:sldId id="291" r:id="rId17"/>
    <p:sldId id="294" r:id="rId18"/>
    <p:sldId id="293" r:id="rId19"/>
    <p:sldId id="284" r:id="rId20"/>
    <p:sldId id="258" r:id="rId21"/>
    <p:sldId id="259" r:id="rId22"/>
    <p:sldId id="260" r:id="rId23"/>
    <p:sldId id="261" r:id="rId24"/>
    <p:sldId id="292" r:id="rId25"/>
    <p:sldId id="296" r:id="rId26"/>
    <p:sldId id="262" r:id="rId27"/>
    <p:sldId id="263" r:id="rId28"/>
    <p:sldId id="283" r:id="rId29"/>
    <p:sldId id="264" r:id="rId30"/>
    <p:sldId id="297" r:id="rId31"/>
    <p:sldId id="265" r:id="rId32"/>
    <p:sldId id="266" r:id="rId33"/>
    <p:sldId id="279" r:id="rId34"/>
    <p:sldId id="278" r:id="rId35"/>
    <p:sldId id="282" r:id="rId36"/>
    <p:sldId id="285" r:id="rId37"/>
    <p:sldId id="267" r:id="rId38"/>
    <p:sldId id="274" r:id="rId39"/>
    <p:sldId id="304" r:id="rId40"/>
    <p:sldId id="27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CCC3-9791-4B38-B950-D1B5D97C7CDA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31686-B164-4B35-858A-B87C50C8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5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</a:t>
            </a:r>
            <a:r>
              <a:rPr lang="ru-RU" dirty="0" err="1" smtClean="0"/>
              <a:t>настолки</a:t>
            </a:r>
            <a:r>
              <a:rPr lang="ru-RU" dirty="0" smtClean="0"/>
              <a:t> и семинар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686-B164-4B35-858A-B87C50C8AC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1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</a:t>
            </a:r>
            <a:r>
              <a:rPr lang="ru-RU" baseline="0" dirty="0" smtClean="0"/>
              <a:t> мой заклятый и стратегический </a:t>
            </a:r>
            <a:r>
              <a:rPr lang="ru-RU" baseline="0" dirty="0" smtClean="0"/>
              <a:t>враг - </a:t>
            </a:r>
            <a:r>
              <a:rPr lang="ru-RU" dirty="0" smtClean="0"/>
              <a:t>Сегодня многое услышал об успехах ИИ и испугался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4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 грамматического контекста: машина не знает </a:t>
            </a:r>
            <a:r>
              <a:rPr lang="ru-RU" dirty="0" err="1" smtClean="0"/>
              <a:t>частеречной</a:t>
            </a:r>
            <a:r>
              <a:rPr lang="ru-RU" dirty="0" smtClean="0"/>
              <a:t> принадлежности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9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r>
              <a:rPr lang="ru-RU" baseline="0" dirty="0" smtClean="0"/>
              <a:t> лексического контекста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8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baseline="0" dirty="0" smtClean="0"/>
              <a:t> если соединить интерфейсы с машинным переводом или базой «стандартных переводов»…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686-B164-4B35-858A-B87C50C8AC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4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Использовать нельзя не только для</a:t>
            </a:r>
            <a:r>
              <a:rPr lang="ru-RU" baseline="0" dirty="0" smtClean="0"/>
              <a:t> перевода связного текста, а даже в качестве словаря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самом деле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studňa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0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зачем нам оптическое распознавание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1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Редактирование</a:t>
            </a:r>
            <a:r>
              <a:rPr lang="ru-RU" baseline="0" dirty="0" smtClean="0"/>
              <a:t> - </a:t>
            </a:r>
            <a:r>
              <a:rPr lang="ru-RU" dirty="0" smtClean="0"/>
              <a:t>(обязательный этап, нужен общий контекст!)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686-B164-4B35-858A-B87C50C8AC7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1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 словарем не обойдешься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7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Только</a:t>
            </a:r>
            <a:r>
              <a:rPr lang="ru-RU" baseline="0" dirty="0" smtClean="0"/>
              <a:t> некоторые общие трудности, не претендую на полноту, помимо собственно языковых</a:t>
            </a:r>
          </a:p>
          <a:p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 smtClean="0"/>
              <a:t>спросить</a:t>
            </a:r>
            <a:r>
              <a:rPr lang="ru-RU" baseline="0" dirty="0" smtClean="0"/>
              <a:t>: </a:t>
            </a:r>
            <a:r>
              <a:rPr lang="ru-RU" dirty="0" smtClean="0"/>
              <a:t>Автор жив или мертв</a:t>
            </a:r>
            <a:r>
              <a:rPr lang="ru-RU" dirty="0" smtClean="0"/>
              <a:t>?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5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топоним, то двояко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5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1., 1,000</a:t>
            </a:r>
          </a:p>
          <a:p>
            <a:r>
              <a:rPr lang="ru-RU" dirty="0" smtClean="0"/>
              <a:t>Числа</a:t>
            </a:r>
            <a:r>
              <a:rPr lang="ru-RU" baseline="0" dirty="0" smtClean="0"/>
              <a:t> очень важны</a:t>
            </a:r>
          </a:p>
          <a:p>
            <a:r>
              <a:rPr lang="ru-RU" baseline="0" dirty="0" smtClean="0"/>
              <a:t>1,000 не то же самое, что 1000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1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Либо изобретать, либо искать соответствие</a:t>
            </a:r>
          </a:p>
          <a:p>
            <a:r>
              <a:rPr lang="ru-RU" baseline="0" dirty="0" smtClean="0"/>
              <a:t>Чтобы избегать сносок </a:t>
            </a:r>
            <a:r>
              <a:rPr lang="en-US" baseline="0" dirty="0" err="1" smtClean="0"/>
              <a:t>izba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russian</a:t>
            </a:r>
            <a:r>
              <a:rPr lang="en-US" baseline="0" dirty="0" smtClean="0"/>
              <a:t> wooden house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7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зачем нам</a:t>
            </a:r>
            <a:r>
              <a:rPr lang="ru-RU" baseline="0" dirty="0" smtClean="0"/>
              <a:t> </a:t>
            </a:r>
            <a:r>
              <a:rPr lang="ru-RU" dirty="0" smtClean="0"/>
              <a:t>оптическое распознавание текста?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686-B164-4B35-858A-B87C50C8AC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7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полной мере</a:t>
            </a:r>
            <a:r>
              <a:rPr lang="ru-RU" baseline="0" dirty="0" smtClean="0"/>
              <a:t> проявляется то, что переводчики по Пушкину -- </a:t>
            </a:r>
            <a:r>
              <a:rPr lang="ru-RU" dirty="0" smtClean="0"/>
              <a:t>почтовые лошади просвещения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686-B164-4B35-858A-B87C50C8AC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2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Пожалуй, наиболее сложная</a:t>
            </a:r>
            <a:r>
              <a:rPr lang="ru-RU" baseline="0" dirty="0" smtClean="0"/>
              <a:t> к переводу технический 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686-B164-4B35-858A-B87C50C8AC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5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7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8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6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0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1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F737-563C-438B-AAA0-3963339577A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BA7C-9BBB-4551-8571-71421110D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id182" TargetMode="External"/><Relationship Id="rId2" Type="http://schemas.openxmlformats.org/officeDocument/2006/relationships/hyperlink" Target="mailto:nikolay@perevedite.i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P:\_\Lecture\beware_of_saf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8" y="6271"/>
            <a:ext cx="8604448" cy="56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0040" y="55172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Письменный, последовательный и синхронный перевод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Трудности: нужен новый термин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целевом языке отсутствует исходная реалия или нет ёмкой формулировки.</a:t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/>
              <a:t>road diet</a:t>
            </a:r>
            <a:r>
              <a:rPr lang="ru-RU" dirty="0" smtClean="0"/>
              <a:t> = мероприятия по успокоению дорожного движения путем сужения дороги, нанесения специальной разметки, ограничения скорости и т.д.</a:t>
            </a:r>
          </a:p>
          <a:p>
            <a:r>
              <a:rPr lang="en-US" dirty="0" err="1" smtClean="0"/>
              <a:t>Beinaheunfall</a:t>
            </a:r>
            <a:r>
              <a:rPr lang="ru-RU" dirty="0" smtClean="0"/>
              <a:t> = несчастный случай, которого удалось </a:t>
            </a:r>
            <a:r>
              <a:rPr lang="ru-RU" dirty="0" smtClean="0"/>
              <a:t>избежать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9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переводить?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любой </a:t>
            </a:r>
            <a:r>
              <a:rPr lang="ru-RU" dirty="0" err="1" smtClean="0"/>
              <a:t>немашиночитаемый</a:t>
            </a:r>
            <a:r>
              <a:rPr lang="ru-RU" dirty="0" smtClean="0"/>
              <a:t> текст</a:t>
            </a:r>
            <a:endParaRPr lang="en-US" dirty="0" smtClean="0"/>
          </a:p>
          <a:p>
            <a:r>
              <a:rPr lang="ru-RU" dirty="0" smtClean="0"/>
              <a:t>любой машиночитаемый текст</a:t>
            </a:r>
            <a:endParaRPr lang="en-US" dirty="0" smtClean="0"/>
          </a:p>
          <a:p>
            <a:r>
              <a:rPr lang="ru-RU" dirty="0" smtClean="0"/>
              <a:t>специализированная литература</a:t>
            </a:r>
          </a:p>
          <a:p>
            <a:r>
              <a:rPr lang="ru-RU" dirty="0" smtClean="0"/>
              <a:t>художественная литература</a:t>
            </a:r>
          </a:p>
          <a:p>
            <a:r>
              <a:rPr lang="ru-RU" dirty="0" smtClean="0"/>
              <a:t>интерфейсы</a:t>
            </a:r>
          </a:p>
          <a:p>
            <a:r>
              <a:rPr lang="ru-RU" dirty="0" smtClean="0"/>
              <a:t>субтитры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9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Немашиночитаемый</a:t>
            </a:r>
            <a:r>
              <a:rPr lang="ru-RU" dirty="0" smtClean="0"/>
              <a:t> текст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29" y="1600200"/>
            <a:ext cx="41419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(личные документы, рукописи и рукописные пометки на полях)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Машиночитаемый текст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(все остальные физические документы и тексты)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71" y="1844824"/>
            <a:ext cx="6239281" cy="44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Специализированная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лучше специалист со знанием языка, чем переводчик со знанием темы</a:t>
            </a:r>
          </a:p>
          <a:p>
            <a:r>
              <a:rPr lang="ru-RU" dirty="0" smtClean="0"/>
              <a:t>требуется не только литературный редактор, </a:t>
            </a:r>
            <a:br>
              <a:rPr lang="ru-RU" dirty="0" smtClean="0"/>
            </a:br>
            <a:r>
              <a:rPr lang="ru-RU" dirty="0" smtClean="0"/>
              <a:t>но и научный редактор</a:t>
            </a:r>
          </a:p>
          <a:p>
            <a:endParaRPr lang="ru-RU" dirty="0"/>
          </a:p>
          <a:p>
            <a:r>
              <a:rPr lang="ru-RU" dirty="0" smtClean="0"/>
              <a:t>субботний отпуск</a:t>
            </a:r>
          </a:p>
          <a:p>
            <a:r>
              <a:rPr lang="ru-RU" dirty="0" smtClean="0"/>
              <a:t>раввины православной церкви</a:t>
            </a:r>
            <a:endParaRPr lang="en-US" dirty="0" smtClean="0"/>
          </a:p>
          <a:p>
            <a:r>
              <a:rPr lang="ru-RU" dirty="0"/>
              <a:t>фараон </a:t>
            </a:r>
            <a:r>
              <a:rPr lang="ru-RU" dirty="0" err="1" smtClean="0"/>
              <a:t>Небучаднеззар</a:t>
            </a:r>
            <a:endParaRPr lang="ru-RU" dirty="0" smtClean="0"/>
          </a:p>
          <a:p>
            <a:r>
              <a:rPr lang="ru-RU" dirty="0" smtClean="0"/>
              <a:t>художник Эдвард </a:t>
            </a:r>
            <a:r>
              <a:rPr lang="ru-RU" dirty="0" err="1" smtClean="0"/>
              <a:t>Манч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18" y="3501206"/>
            <a:ext cx="2639482" cy="33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1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ущественно большие усилия:</a:t>
            </a:r>
            <a:br>
              <a:rPr lang="ru-RU" dirty="0" smtClean="0"/>
            </a:br>
            <a:r>
              <a:rPr lang="ru-RU" dirty="0" smtClean="0"/>
              <a:t>стиль, язык, сложная структура текста, аллюзии (прямые и скрытые), непереводимые реалии, акценты, игры слов…</a:t>
            </a:r>
          </a:p>
          <a:p>
            <a:r>
              <a:rPr lang="ru-RU" dirty="0" smtClean="0"/>
              <a:t>иногда: работа автора</a:t>
            </a:r>
            <a:br>
              <a:rPr lang="ru-RU" dirty="0" smtClean="0"/>
            </a:br>
            <a:r>
              <a:rPr lang="ru-RU" dirty="0" smtClean="0"/>
              <a:t>(авторизованный перевод)</a:t>
            </a:r>
          </a:p>
          <a:p>
            <a:r>
              <a:rPr lang="ru-RU" dirty="0" smtClean="0"/>
              <a:t>литературоведческие компетенции</a:t>
            </a:r>
          </a:p>
          <a:p>
            <a:r>
              <a:rPr lang="ru-RU" dirty="0" smtClean="0"/>
              <a:t>труд нескольких человек (переводчик, редактор, корректор…)</a:t>
            </a:r>
          </a:p>
          <a:p>
            <a:r>
              <a:rPr lang="ru-RU" dirty="0"/>
              <a:t>о</a:t>
            </a:r>
            <a:r>
              <a:rPr lang="ru-RU" dirty="0" smtClean="0"/>
              <a:t>плата труда несоразмерна усилиям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0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се, что вы видите на экране</a:t>
            </a:r>
            <a:endParaRPr lang="en-US" dirty="0" smtClean="0"/>
          </a:p>
          <a:p>
            <a:r>
              <a:rPr lang="ru-RU" dirty="0" smtClean="0"/>
              <a:t>практически полное отсутствие контекста</a:t>
            </a:r>
            <a:endParaRPr lang="en-US" dirty="0" smtClean="0"/>
          </a:p>
          <a:p>
            <a:r>
              <a:rPr lang="ru-RU" dirty="0" smtClean="0"/>
              <a:t>ограничения по длине</a:t>
            </a:r>
          </a:p>
          <a:p>
            <a:r>
              <a:rPr lang="ru-RU" dirty="0" smtClean="0"/>
              <a:t>многие строки конструируются динамически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Rent nightly from real people in </a:t>
            </a:r>
            <a:r>
              <a:rPr lang="en-US" i="1" dirty="0" smtClean="0"/>
              <a:t>3590</a:t>
            </a:r>
            <a:r>
              <a:rPr lang="en-US" dirty="0" smtClean="0"/>
              <a:t> </a:t>
            </a:r>
            <a:r>
              <a:rPr lang="en-US" i="1" dirty="0" smtClean="0"/>
              <a:t>cities </a:t>
            </a:r>
            <a:r>
              <a:rPr lang="en-US" dirty="0" smtClean="0"/>
              <a:t>in </a:t>
            </a:r>
            <a:r>
              <a:rPr lang="en-US" i="1" dirty="0" smtClean="0"/>
              <a:t>178</a:t>
            </a:r>
            <a:r>
              <a:rPr lang="en-US" dirty="0" smtClean="0"/>
              <a:t> </a:t>
            </a:r>
            <a:r>
              <a:rPr lang="en-US" i="1" dirty="0" smtClean="0"/>
              <a:t>countries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Rent </a:t>
            </a:r>
            <a:r>
              <a:rPr lang="en-US" dirty="0"/>
              <a:t>nightly from real people in &lt;</a:t>
            </a:r>
            <a:r>
              <a:rPr lang="en-US" dirty="0" err="1"/>
              <a:t>em</a:t>
            </a:r>
            <a:r>
              <a:rPr lang="en-US" dirty="0"/>
              <a:t>&gt;%{</a:t>
            </a:r>
            <a:r>
              <a:rPr lang="en-US" dirty="0" err="1"/>
              <a:t>city_count</a:t>
            </a:r>
            <a:r>
              <a:rPr lang="en-US" dirty="0"/>
              <a:t>} cities&lt;/</a:t>
            </a:r>
            <a:r>
              <a:rPr lang="en-US" dirty="0" err="1"/>
              <a:t>em</a:t>
            </a:r>
            <a:r>
              <a:rPr lang="en-US" dirty="0"/>
              <a:t>&gt; in &lt;</a:t>
            </a:r>
            <a:r>
              <a:rPr lang="en-US" dirty="0" err="1"/>
              <a:t>em</a:t>
            </a:r>
            <a:r>
              <a:rPr lang="en-US" dirty="0"/>
              <a:t>&gt;%{</a:t>
            </a:r>
            <a:r>
              <a:rPr lang="en-US" dirty="0" err="1"/>
              <a:t>country_count</a:t>
            </a:r>
            <a:r>
              <a:rPr lang="en-US" dirty="0"/>
              <a:t>} countries&lt;/</a:t>
            </a:r>
            <a:r>
              <a:rPr lang="en-US" dirty="0" err="1"/>
              <a:t>em</a:t>
            </a:r>
            <a:r>
              <a:rPr lang="en-US" dirty="0" smtClean="0"/>
              <a:t>&gt;.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Снимайте жилье посуточно у реальных хозяев во множестве городов мира.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99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4098" name="Picture 2" descr="P:\_\Lecture\inte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8" y="0"/>
            <a:ext cx="6872985" cy="68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Субтитры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экранные: ограничение длины</a:t>
            </a:r>
          </a:p>
          <a:p>
            <a:r>
              <a:rPr lang="ru-RU" dirty="0" smtClean="0"/>
              <a:t>При озвучке субтитры проходят дополнительную обработку – «укладку», чтобы мимика героев примерно соответствовала произносимому за кадром</a:t>
            </a:r>
            <a:r>
              <a:rPr lang="ru-RU" dirty="0"/>
              <a:t> </a:t>
            </a:r>
            <a:r>
              <a:rPr lang="ru-RU" dirty="0" smtClean="0"/>
              <a:t>тексту.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2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Локализация </a:t>
            </a:r>
            <a:r>
              <a:rPr lang="en-US" dirty="0" smtClean="0"/>
              <a:t>/ </a:t>
            </a:r>
            <a:r>
              <a:rPr lang="ru-RU" dirty="0" smtClean="0"/>
              <a:t>глобализация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Adobe, AutoCAD, Microsoft, SAP, Sun</a:t>
            </a:r>
            <a:r>
              <a:rPr lang="ru-RU" dirty="0" smtClean="0"/>
              <a:t> переводятся сразу на несколько языков</a:t>
            </a:r>
          </a:p>
          <a:p>
            <a:r>
              <a:rPr lang="ru-RU" dirty="0" smtClean="0"/>
              <a:t>30 и больше языков, отдано на подряд </a:t>
            </a:r>
            <a:r>
              <a:rPr lang="en-US" dirty="0" smtClean="0"/>
              <a:t>language service providers, </a:t>
            </a:r>
            <a:r>
              <a:rPr lang="ru-RU" dirty="0" smtClean="0"/>
              <a:t>которые перераспределяют объем работы по местным агентствам для перевода и редактирования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для закрепления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Открываем свой</a:t>
            </a:r>
            <a:br>
              <a:rPr lang="ru-RU" dirty="0" smtClean="0"/>
            </a:br>
            <a:r>
              <a:rPr lang="ru-RU" dirty="0" err="1" smtClean="0"/>
              <a:t>франшизный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бизнес по продаже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err="1" smtClean="0"/>
              <a:t>doughnuts</a:t>
            </a:r>
            <a:r>
              <a:rPr lang="de-DE" dirty="0" smtClean="0"/>
              <a:t> </a:t>
            </a:r>
            <a:r>
              <a:rPr lang="en-US" dirty="0" smtClean="0"/>
              <a:t>/ donuts!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err="1" smtClean="0"/>
              <a:t>Брендбук</a:t>
            </a:r>
            <a:r>
              <a:rPr lang="ru-RU" dirty="0" smtClean="0"/>
              <a:t> предписывает крупными буквами написать название продаваемого товара на вывеске. Что мы напишем?</a:t>
            </a:r>
            <a:endParaRPr lang="ru-RU" dirty="0"/>
          </a:p>
        </p:txBody>
      </p:sp>
      <p:pic>
        <p:nvPicPr>
          <p:cNvPr id="2050" name="Picture 2" descr="P:\_\Lecture\1024px-Glazed-Don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902075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переводить?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ручную (с листа)</a:t>
            </a:r>
            <a:endParaRPr lang="en-US" dirty="0" smtClean="0"/>
          </a:p>
          <a:p>
            <a:r>
              <a:rPr lang="ru-RU" dirty="0" err="1" smtClean="0"/>
              <a:t>автоматизированно</a:t>
            </a:r>
            <a:endParaRPr lang="en-US" dirty="0" smtClean="0"/>
          </a:p>
          <a:p>
            <a:pPr lvl="1"/>
            <a:r>
              <a:rPr lang="ru-RU" b="1" dirty="0" smtClean="0"/>
              <a:t>машинным переводом?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en-US" b="1" dirty="0" smtClean="0"/>
              <a:t>Wait a minute!..</a:t>
            </a:r>
            <a:r>
              <a:rPr lang="ru-RU" b="1" dirty="0" smtClean="0"/>
              <a:t>)</a:t>
            </a:r>
          </a:p>
          <a:p>
            <a:pPr lvl="1"/>
            <a:r>
              <a:rPr lang="ru-RU" dirty="0" smtClean="0"/>
              <a:t>системы </a:t>
            </a:r>
            <a:r>
              <a:rPr lang="en-US" dirty="0" smtClean="0"/>
              <a:t>CAT (Computer-Assisted Translation), </a:t>
            </a:r>
            <a:r>
              <a:rPr lang="ru-RU" dirty="0" smtClean="0"/>
              <a:t>они же </a:t>
            </a:r>
            <a:r>
              <a:rPr lang="en-US" dirty="0" smtClean="0"/>
              <a:t>Translation Memory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Немного о машинном переводе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статистический и на основе правил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Машина </a:t>
            </a:r>
            <a:r>
              <a:rPr lang="ru-RU" dirty="0" smtClean="0"/>
              <a:t>знает многое:</a:t>
            </a:r>
            <a:br>
              <a:rPr lang="ru-RU" dirty="0" smtClean="0"/>
            </a:br>
            <a:r>
              <a:rPr lang="ru-RU" dirty="0" smtClean="0"/>
              <a:t>больше словарный запас, лучше анализируется структура</a:t>
            </a:r>
          </a:p>
          <a:p>
            <a:endParaRPr lang="ru-RU" dirty="0"/>
          </a:p>
          <a:p>
            <a:r>
              <a:rPr lang="ru-RU" dirty="0" smtClean="0"/>
              <a:t>Но многого и не знает:</a:t>
            </a:r>
            <a:br>
              <a:rPr lang="ru-RU" dirty="0" smtClean="0"/>
            </a:br>
            <a:r>
              <a:rPr lang="ru-RU" dirty="0" smtClean="0"/>
              <a:t>ошибки в исходном тексте, стиль, тематику, контекст (!)</a:t>
            </a:r>
          </a:p>
        </p:txBody>
      </p:sp>
    </p:spTree>
    <p:extLst>
      <p:ext uri="{BB962C8B-B14F-4D97-AF65-F5344CB8AC3E}">
        <p14:creationId xmlns:p14="http://schemas.microsoft.com/office/powerpoint/2010/main" val="2282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P:\_\Lecture\as_ho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122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:\_\Lecture\gas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44624"/>
            <a:ext cx="9991908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597"/>
            <a:ext cx="6781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8" y="3133725"/>
            <a:ext cx="65913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:\_\Lecture\shaza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55976" cy="65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:\_\Lecture\shazam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37" y="205922"/>
            <a:ext cx="4308959" cy="6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…и это даже не </a:t>
            </a:r>
            <a:r>
              <a:rPr lang="ru-RU" dirty="0" smtClean="0"/>
              <a:t>словарь!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P:\_\Lecture\kolodec-slov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20" y="1214240"/>
            <a:ext cx="10306744" cy="56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работать </a:t>
            </a:r>
            <a:br>
              <a:rPr lang="ru-RU" dirty="0" smtClean="0"/>
            </a:br>
            <a:r>
              <a:rPr lang="ru-RU" dirty="0" smtClean="0"/>
              <a:t>с машинным переводом?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3629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 просто вставить и нажать кнопку, требуется </a:t>
            </a:r>
            <a:r>
              <a:rPr lang="ru-RU" dirty="0" smtClean="0"/>
              <a:t>настройка тематики и словаря, обязательна вычитка и пост-редактура!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(Иначе придется «просто казнить </a:t>
            </a:r>
            <a:r>
              <a:rPr lang="ru-RU" dirty="0"/>
              <a:t>монтажника»).</a:t>
            </a:r>
            <a:br>
              <a:rPr lang="ru-RU" dirty="0"/>
            </a:br>
            <a:endParaRPr lang="ru-RU" dirty="0"/>
          </a:p>
          <a:p>
            <a:r>
              <a:rPr lang="ru-RU" dirty="0"/>
              <a:t>Хороший машинный перевод по времени занимает не меньше времени, чем хороший немашинный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44522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trike="sngStrike" dirty="0" smtClean="0"/>
              <a:t>(а </a:t>
            </a:r>
            <a:r>
              <a:rPr lang="ru-RU" sz="2400" strike="sngStrike" dirty="0"/>
              <a:t>лучше вообще обратиться к живому </a:t>
            </a:r>
            <a:r>
              <a:rPr lang="ru-RU" sz="2400" strike="sngStrike" dirty="0" smtClean="0"/>
              <a:t>переводчику)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97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использования </a:t>
            </a:r>
            <a:br>
              <a:rPr lang="ru-RU" dirty="0" smtClean="0"/>
            </a:br>
            <a:r>
              <a:rPr lang="ru-RU" dirty="0" smtClean="0"/>
              <a:t>машинного перевода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машинный перевод + постредактирование</a:t>
            </a:r>
            <a:endParaRPr lang="ru-RU" dirty="0" smtClean="0"/>
          </a:p>
          <a:p>
            <a:r>
              <a:rPr lang="en-US" dirty="0" err="1" smtClean="0"/>
              <a:t>AutoDesk</a:t>
            </a:r>
            <a:endParaRPr lang="en-US" dirty="0" smtClean="0"/>
          </a:p>
          <a:p>
            <a:r>
              <a:rPr lang="en-US" dirty="0" err="1" smtClean="0"/>
              <a:t>Ebay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встроенные </a:t>
            </a:r>
            <a:r>
              <a:rPr lang="ru-RU" dirty="0"/>
              <a:t>средства машинного перевода</a:t>
            </a:r>
            <a:endParaRPr lang="en-US" dirty="0"/>
          </a:p>
          <a:p>
            <a:r>
              <a:rPr lang="de-DE" dirty="0" err="1" smtClean="0"/>
              <a:t>Alibaba</a:t>
            </a:r>
            <a:endParaRPr lang="de-DE" dirty="0" smtClean="0"/>
          </a:p>
          <a:p>
            <a:r>
              <a:rPr lang="de-DE" dirty="0" smtClean="0"/>
              <a:t>Facebook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4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переводить?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ручную (с листа)</a:t>
            </a:r>
            <a:endParaRPr lang="en-US" dirty="0" smtClean="0"/>
          </a:p>
          <a:p>
            <a:r>
              <a:rPr lang="ru-RU" dirty="0" err="1" smtClean="0"/>
              <a:t>автоматизированно</a:t>
            </a:r>
            <a:endParaRPr lang="en-US" dirty="0" smtClean="0"/>
          </a:p>
          <a:p>
            <a:pPr lvl="1"/>
            <a:r>
              <a:rPr lang="ru-RU" dirty="0" smtClean="0"/>
              <a:t>машинным переводом?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Wait a minute!..</a:t>
            </a:r>
            <a:r>
              <a:rPr lang="ru-RU" dirty="0" smtClean="0"/>
              <a:t>)</a:t>
            </a:r>
          </a:p>
          <a:p>
            <a:pPr lvl="1"/>
            <a:r>
              <a:rPr lang="ru-RU" b="1" dirty="0" smtClean="0"/>
              <a:t>системы </a:t>
            </a:r>
            <a:r>
              <a:rPr lang="en-US" b="1" dirty="0" smtClean="0"/>
              <a:t>CAT (Computer-Assisted Translation), </a:t>
            </a:r>
            <a:r>
              <a:rPr lang="ru-RU" b="1" dirty="0" smtClean="0"/>
              <a:t>они же </a:t>
            </a:r>
            <a:r>
              <a:rPr lang="en-US" b="1" dirty="0" smtClean="0"/>
              <a:t>Translation Memory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72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03391"/>
            <a:ext cx="7772400" cy="1470025"/>
          </a:xfrm>
        </p:spPr>
        <p:txBody>
          <a:bodyPr/>
          <a:lstStyle/>
          <a:p>
            <a:r>
              <a:rPr lang="ru-RU" dirty="0" smtClean="0"/>
              <a:t>Письменный перевод</a:t>
            </a:r>
            <a:endParaRPr lang="ru-RU" dirty="0"/>
          </a:p>
        </p:txBody>
      </p:sp>
      <p:pic>
        <p:nvPicPr>
          <p:cNvPr id="1026" name="Picture 2" descr="P:\_\Lecture\plum_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0" y="-79738"/>
            <a:ext cx="7876522" cy="61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Computer-Assisted Translation?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Тексты часто повторяются</a:t>
            </a:r>
          </a:p>
          <a:p>
            <a:pPr lvl="1"/>
            <a:r>
              <a:rPr lang="ru-RU" dirty="0" smtClean="0"/>
              <a:t>естественным образом (образцы документов…)</a:t>
            </a:r>
          </a:p>
          <a:p>
            <a:pPr lvl="1"/>
            <a:r>
              <a:rPr lang="ru-RU" dirty="0" smtClean="0"/>
              <a:t>искусственным образом (</a:t>
            </a:r>
            <a:r>
              <a:rPr lang="en-US" dirty="0" smtClean="0"/>
              <a:t>controlled language)</a:t>
            </a:r>
          </a:p>
          <a:p>
            <a:r>
              <a:rPr lang="ru-RU" dirty="0" smtClean="0"/>
              <a:t>Зачем переводить что-то еще раз, если это уже было переведено?</a:t>
            </a:r>
          </a:p>
          <a:p>
            <a:r>
              <a:rPr lang="ru-RU" dirty="0" smtClean="0"/>
              <a:t>Один раз записать в базу (переводческую память) и потом использовать!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Tools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</a:t>
            </a:r>
            <a:r>
              <a:rPr lang="ru-RU" dirty="0" smtClean="0"/>
              <a:t>ашиночитаемый </a:t>
            </a:r>
            <a:r>
              <a:rPr lang="ru-RU" dirty="0" smtClean="0"/>
              <a:t>текст на входе</a:t>
            </a:r>
          </a:p>
          <a:p>
            <a:r>
              <a:rPr lang="ru-RU" dirty="0" smtClean="0"/>
              <a:t>разбиение </a:t>
            </a:r>
            <a:r>
              <a:rPr lang="ru-RU" dirty="0" smtClean="0"/>
              <a:t>текста на сегменты (≈ предложения)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осегментный</a:t>
            </a:r>
            <a:r>
              <a:rPr lang="ru-RU" dirty="0" smtClean="0"/>
              <a:t> </a:t>
            </a:r>
            <a:r>
              <a:rPr lang="ru-RU" dirty="0" smtClean="0"/>
              <a:t>перевод с записью переведенного сегмента в базу</a:t>
            </a:r>
          </a:p>
          <a:p>
            <a:r>
              <a:rPr lang="ru-RU" dirty="0" smtClean="0"/>
              <a:t>подстановка </a:t>
            </a:r>
            <a:r>
              <a:rPr lang="ru-RU" dirty="0" smtClean="0"/>
              <a:t>полностью совпадающих сегментов</a:t>
            </a:r>
          </a:p>
          <a:p>
            <a:r>
              <a:rPr lang="ru-RU" dirty="0" smtClean="0"/>
              <a:t>вывод </a:t>
            </a:r>
            <a:r>
              <a:rPr lang="ru-RU" dirty="0" smtClean="0"/>
              <a:t>нескольких вариантов для неполных совпадений</a:t>
            </a:r>
          </a:p>
          <a:p>
            <a:r>
              <a:rPr lang="ru-RU" dirty="0" smtClean="0"/>
              <a:t>полная </a:t>
            </a:r>
            <a:r>
              <a:rPr lang="ru-RU" dirty="0" smtClean="0"/>
              <a:t>автоматизация процесса преобразования исходного текста в целевой</a:t>
            </a:r>
          </a:p>
          <a:p>
            <a:r>
              <a:rPr lang="ru-RU" dirty="0" smtClean="0"/>
              <a:t>полезные </a:t>
            </a:r>
            <a:r>
              <a:rPr lang="ru-RU" dirty="0" smtClean="0"/>
              <a:t>функции: подсчет статистики, поиск по сегментам в памяти, перевод цифр</a:t>
            </a:r>
          </a:p>
        </p:txBody>
      </p:sp>
    </p:spTree>
    <p:extLst>
      <p:ext uri="{BB962C8B-B14F-4D97-AF65-F5344CB8AC3E}">
        <p14:creationId xmlns:p14="http://schemas.microsoft.com/office/powerpoint/2010/main" val="35770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XVI Лингвистическая школа </a:t>
            </a:r>
            <a:r>
              <a:rPr lang="ru-RU" dirty="0" smtClean="0">
                <a:solidFill>
                  <a:srgbClr val="0070C0"/>
                </a:solidFill>
              </a:rPr>
              <a:t>торжественно открыла свои двери 8 </a:t>
            </a:r>
            <a:r>
              <a:rPr lang="ru-RU" dirty="0">
                <a:solidFill>
                  <a:srgbClr val="0070C0"/>
                </a:solidFill>
              </a:rPr>
              <a:t>июля 2014 года. На несколько дней Дубна стала столицей российской лингвистики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XV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I</a:t>
            </a:r>
            <a:r>
              <a:rPr lang="ru-RU" dirty="0"/>
              <a:t> Лингвистическая школа торжественно открыла свои двери 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  <a:r>
              <a:rPr lang="ru-RU" dirty="0" smtClean="0"/>
              <a:t> </a:t>
            </a:r>
            <a:r>
              <a:rPr lang="ru-RU" dirty="0"/>
              <a:t>июля </a:t>
            </a:r>
            <a:r>
              <a:rPr lang="ru-RU" dirty="0">
                <a:solidFill>
                  <a:srgbClr val="FF0000"/>
                </a:solidFill>
              </a:rPr>
              <a:t>2015</a:t>
            </a:r>
            <a:r>
              <a:rPr lang="ru-RU" dirty="0"/>
              <a:t> года. На несколько дней Дубна стала столицей </a:t>
            </a:r>
            <a:r>
              <a:rPr lang="ru-RU" dirty="0" smtClean="0"/>
              <a:t>российской </a:t>
            </a:r>
            <a:r>
              <a:rPr lang="ru-RU" dirty="0"/>
              <a:t>лингвистики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Планируется, что </a:t>
            </a:r>
            <a:r>
              <a:rPr lang="ru-RU" dirty="0">
                <a:solidFill>
                  <a:srgbClr val="FF0000"/>
                </a:solidFill>
              </a:rPr>
              <a:t>XV</a:t>
            </a:r>
            <a:r>
              <a:rPr lang="en-US" dirty="0">
                <a:solidFill>
                  <a:srgbClr val="FF0000"/>
                </a:solidFill>
              </a:rPr>
              <a:t>II</a:t>
            </a:r>
            <a:r>
              <a:rPr lang="ru-RU" dirty="0">
                <a:solidFill>
                  <a:srgbClr val="FF0000"/>
                </a:solidFill>
              </a:rPr>
              <a:t>I</a:t>
            </a:r>
            <a:r>
              <a:rPr lang="ru-RU" dirty="0"/>
              <a:t> Лингвистическая школа </a:t>
            </a:r>
            <a:r>
              <a:rPr lang="ru-RU" dirty="0">
                <a:solidFill>
                  <a:srgbClr val="92D050"/>
                </a:solidFill>
              </a:rPr>
              <a:t>начнется в первой декаде </a:t>
            </a:r>
            <a:r>
              <a:rPr lang="ru-RU" dirty="0"/>
              <a:t>июля </a:t>
            </a:r>
            <a:r>
              <a:rPr lang="ru-RU" dirty="0">
                <a:solidFill>
                  <a:srgbClr val="FF0000"/>
                </a:solidFill>
              </a:rPr>
              <a:t>2016</a:t>
            </a:r>
            <a:r>
              <a:rPr lang="ru-RU" dirty="0"/>
              <a:t> года. </a:t>
            </a:r>
            <a:r>
              <a:rPr lang="ru-RU" dirty="0">
                <a:solidFill>
                  <a:srgbClr val="0070C0"/>
                </a:solidFill>
              </a:rPr>
              <a:t>Звание столицы российской лингвистики снова безоговорочно перейдет к Дубне.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совпадений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Match – </a:t>
            </a:r>
            <a:r>
              <a:rPr lang="ru-RU" dirty="0" smtClean="0"/>
              <a:t>точное совпадение с учетом окружения</a:t>
            </a:r>
          </a:p>
          <a:p>
            <a:r>
              <a:rPr lang="ru-RU" dirty="0" smtClean="0"/>
              <a:t>100% </a:t>
            </a:r>
            <a:r>
              <a:rPr lang="en-US" dirty="0" smtClean="0"/>
              <a:t>Match – </a:t>
            </a:r>
            <a:r>
              <a:rPr lang="ru-RU" dirty="0" smtClean="0"/>
              <a:t>точное совпадение</a:t>
            </a:r>
          </a:p>
          <a:p>
            <a:r>
              <a:rPr lang="ru-RU" dirty="0" smtClean="0"/>
              <a:t>99-1% </a:t>
            </a:r>
            <a:r>
              <a:rPr lang="en-US" dirty="0" smtClean="0"/>
              <a:t>Match – </a:t>
            </a:r>
            <a:r>
              <a:rPr lang="ru-RU" dirty="0" smtClean="0"/>
              <a:t>неполное совпадение</a:t>
            </a:r>
            <a:br>
              <a:rPr lang="ru-RU" dirty="0" smtClean="0"/>
            </a:br>
            <a:r>
              <a:rPr lang="ru-RU" dirty="0" smtClean="0"/>
              <a:t>(минимальный уровень совпадения настраивается)</a:t>
            </a:r>
          </a:p>
          <a:p>
            <a:r>
              <a:rPr lang="en-US" dirty="0" smtClean="0"/>
              <a:t>No Match – </a:t>
            </a:r>
            <a:r>
              <a:rPr lang="ru-RU" dirty="0" smtClean="0"/>
              <a:t>уровень совпадения ниже минимального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процесс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(Распознавание текста в редактируемый формат)</a:t>
            </a:r>
          </a:p>
          <a:p>
            <a:r>
              <a:rPr lang="ru-RU" dirty="0" smtClean="0"/>
              <a:t>Подготовка текста</a:t>
            </a:r>
          </a:p>
          <a:p>
            <a:pPr lvl="1"/>
            <a:r>
              <a:rPr lang="ru-RU" dirty="0" smtClean="0"/>
              <a:t>Анализ форматирования</a:t>
            </a:r>
          </a:p>
          <a:p>
            <a:pPr lvl="1"/>
            <a:r>
              <a:rPr lang="ru-RU" dirty="0" smtClean="0"/>
              <a:t>Сопоставление с базой, анализ совпадений</a:t>
            </a:r>
          </a:p>
          <a:p>
            <a:r>
              <a:rPr lang="ru-RU" dirty="0" smtClean="0"/>
              <a:t>Перевод с использованием ТМ</a:t>
            </a:r>
          </a:p>
          <a:p>
            <a:pPr lvl="1"/>
            <a:r>
              <a:rPr lang="ru-RU" dirty="0" smtClean="0"/>
              <a:t>Полные совпадения – подстановка, неполные – предложение с выделением</a:t>
            </a:r>
          </a:p>
          <a:p>
            <a:pPr lvl="1"/>
            <a:r>
              <a:rPr lang="ru-RU" dirty="0" smtClean="0"/>
              <a:t>Конкорданс: поиск части исходного сегмента в ТМ </a:t>
            </a:r>
          </a:p>
          <a:p>
            <a:pPr lvl="1"/>
            <a:r>
              <a:rPr lang="ru-RU" dirty="0" smtClean="0"/>
              <a:t>Поиск во внешних источниках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0951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процесс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Переведенные сегменты записываются в базу</a:t>
            </a:r>
          </a:p>
          <a:p>
            <a:r>
              <a:rPr lang="ru-RU" dirty="0" smtClean="0"/>
              <a:t>Проверка</a:t>
            </a:r>
          </a:p>
          <a:p>
            <a:pPr lvl="1"/>
            <a:r>
              <a:rPr lang="ru-RU" dirty="0" smtClean="0"/>
              <a:t>орфография, пунктуация</a:t>
            </a:r>
          </a:p>
          <a:p>
            <a:pPr lvl="1"/>
            <a:r>
              <a:rPr lang="ru-RU" dirty="0" smtClean="0"/>
              <a:t>теги </a:t>
            </a:r>
            <a:r>
              <a:rPr lang="en-US" dirty="0" smtClean="0"/>
              <a:t>/ </a:t>
            </a:r>
            <a:r>
              <a:rPr lang="ru-RU" dirty="0" smtClean="0"/>
              <a:t>форматирование</a:t>
            </a:r>
          </a:p>
          <a:p>
            <a:r>
              <a:rPr lang="ru-RU" dirty="0" smtClean="0"/>
              <a:t>Сохранение версии в редактируемом формате</a:t>
            </a:r>
          </a:p>
          <a:p>
            <a:r>
              <a:rPr lang="ru-RU" dirty="0" smtClean="0"/>
              <a:t>(Вычитка и </a:t>
            </a:r>
            <a:r>
              <a:rPr lang="ru-RU" b="1" dirty="0" smtClean="0"/>
              <a:t>редактирование</a:t>
            </a:r>
            <a:r>
              <a:rPr lang="ru-RU" dirty="0" smtClean="0"/>
              <a:t>, при необходимости – возврат на доработку)</a:t>
            </a:r>
            <a:endParaRPr lang="en-US" dirty="0" smtClean="0"/>
          </a:p>
          <a:p>
            <a:r>
              <a:rPr lang="ru-RU" dirty="0" smtClean="0"/>
              <a:t>(Верстка в исходный формат)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1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Сфера ответственности переводчика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редактируемого формата на исходном языке до редактируемого формата на целевом языке</a:t>
            </a:r>
          </a:p>
          <a:p>
            <a:r>
              <a:rPr lang="ru-RU" dirty="0" smtClean="0"/>
              <a:t>без распознавания</a:t>
            </a:r>
          </a:p>
          <a:p>
            <a:r>
              <a:rPr lang="ru-RU" dirty="0" smtClean="0"/>
              <a:t>без форматирования</a:t>
            </a:r>
          </a:p>
          <a:p>
            <a:r>
              <a:rPr lang="ru-RU" dirty="0" smtClean="0"/>
              <a:t>с вычиткой, но без редактирования</a:t>
            </a:r>
          </a:p>
          <a:p>
            <a:r>
              <a:rPr lang="ru-RU" dirty="0" smtClean="0"/>
              <a:t>без верстки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нужны </a:t>
            </a:r>
            <a:r>
              <a:rPr lang="en-US" dirty="0" smtClean="0"/>
              <a:t>CAT Tools?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US" dirty="0" err="1" smtClean="0"/>
              <a:t>onsistency</a:t>
            </a:r>
            <a:endParaRPr lang="ru-RU" dirty="0" smtClean="0"/>
          </a:p>
          <a:p>
            <a:r>
              <a:rPr lang="en-US" dirty="0" smtClean="0"/>
              <a:t>concordance</a:t>
            </a:r>
            <a:endParaRPr lang="en-US" dirty="0" smtClean="0"/>
          </a:p>
          <a:p>
            <a:r>
              <a:rPr lang="ru-RU" dirty="0" smtClean="0"/>
              <a:t>групповые проекты</a:t>
            </a:r>
          </a:p>
          <a:p>
            <a:r>
              <a:rPr lang="ru-RU" dirty="0" smtClean="0"/>
              <a:t>соблюдение </a:t>
            </a:r>
            <a:r>
              <a:rPr lang="ru-RU" dirty="0" err="1" smtClean="0"/>
              <a:t>стайлгайдов</a:t>
            </a:r>
            <a:r>
              <a:rPr lang="ru-RU" dirty="0" smtClean="0"/>
              <a:t> и терминологии</a:t>
            </a:r>
          </a:p>
          <a:p>
            <a:r>
              <a:rPr lang="ru-RU" dirty="0" smtClean="0"/>
              <a:t>существенное ускорение процесса для стандартных или повторяющихся документов</a:t>
            </a:r>
          </a:p>
          <a:p>
            <a:r>
              <a:rPr lang="ru-RU" dirty="0" smtClean="0"/>
              <a:t>наработка переводческой памяти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 это платят?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пословно</a:t>
            </a:r>
          </a:p>
          <a:p>
            <a:r>
              <a:rPr lang="ru-RU" dirty="0" smtClean="0"/>
              <a:t>построчно</a:t>
            </a:r>
          </a:p>
          <a:p>
            <a:r>
              <a:rPr lang="ru-RU" dirty="0" smtClean="0"/>
              <a:t>постранично</a:t>
            </a:r>
          </a:p>
          <a:p>
            <a:r>
              <a:rPr lang="ru-RU" dirty="0" smtClean="0"/>
              <a:t>за условную страницу </a:t>
            </a:r>
            <a:br>
              <a:rPr lang="ru-RU" dirty="0" smtClean="0"/>
            </a:br>
            <a:r>
              <a:rPr lang="ru-RU" dirty="0" smtClean="0"/>
              <a:t>(1800 знаков с пробелами)</a:t>
            </a:r>
          </a:p>
          <a:p>
            <a:r>
              <a:rPr lang="ru-RU" dirty="0" smtClean="0"/>
              <a:t>за знак</a:t>
            </a:r>
          </a:p>
          <a:p>
            <a:endParaRPr lang="ru-RU" dirty="0"/>
          </a:p>
          <a:p>
            <a:r>
              <a:rPr lang="ru-RU" dirty="0" smtClean="0"/>
              <a:t>по целевому или по исходному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Насколько быстро?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нормативам – 7 условных страниц в день</a:t>
            </a:r>
          </a:p>
          <a:p>
            <a:r>
              <a:rPr lang="ru-RU" dirty="0" smtClean="0"/>
              <a:t>в реальности – зависит от скорости печати, наличия контекста, тематики, наличия глоссария, степени автоматизации и т.д.</a:t>
            </a:r>
          </a:p>
          <a:p>
            <a:r>
              <a:rPr lang="ru-RU" dirty="0" smtClean="0"/>
              <a:t>максимум – 40 условных страниц в день</a:t>
            </a:r>
          </a:p>
          <a:p>
            <a:r>
              <a:rPr lang="ru-RU" dirty="0" smtClean="0"/>
              <a:t>срочность тоже возможна, но стоит денег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нам нужно </a:t>
            </a:r>
            <a:br>
              <a:rPr lang="ru-RU" dirty="0" smtClean="0"/>
            </a:br>
            <a:r>
              <a:rPr lang="ru-RU" dirty="0" smtClean="0"/>
              <a:t>для письменного перевода?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словарь</a:t>
            </a:r>
            <a:br>
              <a:rPr lang="ru-RU" dirty="0" smtClean="0"/>
            </a:br>
            <a:r>
              <a:rPr lang="ru-RU" dirty="0" smtClean="0"/>
              <a:t>(«английский язык со словарем»)</a:t>
            </a:r>
          </a:p>
          <a:p>
            <a:r>
              <a:rPr lang="ru-RU" dirty="0" smtClean="0"/>
              <a:t>общие знания по теме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общетехнические</a:t>
            </a:r>
            <a:r>
              <a:rPr lang="en-US" dirty="0" smtClean="0"/>
              <a:t>, </a:t>
            </a:r>
            <a:r>
              <a:rPr lang="ru-RU" dirty="0" smtClean="0"/>
              <a:t>специальные</a:t>
            </a:r>
            <a:r>
              <a:rPr lang="ru-RU" dirty="0" smtClean="0"/>
              <a:t>…)</a:t>
            </a:r>
            <a:endParaRPr lang="ru-RU" dirty="0" smtClean="0"/>
          </a:p>
          <a:p>
            <a:r>
              <a:rPr lang="ru-RU" dirty="0" smtClean="0"/>
              <a:t>доступ к информации</a:t>
            </a:r>
            <a:br>
              <a:rPr lang="ru-RU" dirty="0" smtClean="0"/>
            </a:br>
            <a:r>
              <a:rPr lang="ru-RU" dirty="0" smtClean="0"/>
              <a:t>(вспомогательные материалы, схожие документы)</a:t>
            </a:r>
          </a:p>
          <a:p>
            <a:r>
              <a:rPr lang="ru-RU" dirty="0" smtClean="0"/>
              <a:t>Интернет</a:t>
            </a:r>
            <a:br>
              <a:rPr lang="ru-RU" dirty="0" smtClean="0"/>
            </a:br>
            <a:r>
              <a:rPr lang="ru-RU" dirty="0" smtClean="0"/>
              <a:t>(там есть все, нужно просто знать, как искать)</a:t>
            </a:r>
          </a:p>
          <a:p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письменный перевод – поиск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«Надеюсь, я уложился в регламент»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Вопросы?</a:t>
            </a:r>
          </a:p>
          <a:p>
            <a:pPr lvl="1"/>
            <a:r>
              <a:rPr lang="ru-RU" dirty="0" smtClean="0"/>
              <a:t>прямо здесь и сейчас или в течение всей ЛЛШ</a:t>
            </a:r>
          </a:p>
          <a:p>
            <a:pPr lvl="1"/>
            <a:r>
              <a:rPr lang="en-US" dirty="0" smtClean="0">
                <a:hlinkClick r:id="rId2"/>
              </a:rPr>
              <a:t>nikolay@perevedite.im</a:t>
            </a:r>
            <a:endParaRPr lang="ru-RU" dirty="0"/>
          </a:p>
          <a:p>
            <a:pPr lvl="1"/>
            <a:r>
              <a:rPr lang="de-DE" dirty="0">
                <a:hlinkClick r:id="rId3"/>
              </a:rPr>
              <a:t>vk.com</a:t>
            </a:r>
            <a:r>
              <a:rPr lang="en-US" dirty="0" smtClean="0">
                <a:hlinkClick r:id="rId3"/>
              </a:rPr>
              <a:t>/id182</a:t>
            </a:r>
            <a:endParaRPr lang="ru-RU" dirty="0" smtClean="0"/>
          </a:p>
          <a:p>
            <a:pPr lvl="1"/>
            <a:endParaRPr lang="ru-RU" dirty="0"/>
          </a:p>
          <a:p>
            <a:r>
              <a:rPr lang="ru-RU" dirty="0" smtClean="0"/>
              <a:t>Спасибо за внимание!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Трудности: что хотел сказать автор?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хочет сказать автор?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переимплантация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21296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Трудности: а что нужно переводить?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:\_\Lecture\them_pirog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795" y="626991"/>
            <a:ext cx="10339307" cy="6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P:\_\Lecture\lower_tabloid_tam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_\Lecture\lem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99392"/>
            <a:ext cx="705678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Трудности: а что нужно переводить?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переводится, а что нет?</a:t>
            </a:r>
          </a:p>
          <a:p>
            <a:pPr lvl="1"/>
            <a:r>
              <a:rPr lang="ru-RU" dirty="0"/>
              <a:t>адреса?</a:t>
            </a:r>
          </a:p>
          <a:p>
            <a:pPr lvl="1"/>
            <a:r>
              <a:rPr lang="ru-RU" dirty="0" smtClean="0"/>
              <a:t>числа</a:t>
            </a:r>
            <a:r>
              <a:rPr lang="ru-RU" dirty="0" smtClean="0"/>
              <a:t>?</a:t>
            </a:r>
          </a:p>
          <a:p>
            <a:pPr lvl="1"/>
            <a:r>
              <a:rPr lang="ru-RU" dirty="0" smtClean="0"/>
              <a:t>даты?</a:t>
            </a:r>
          </a:p>
          <a:p>
            <a:pPr lvl="1"/>
            <a:r>
              <a:rPr lang="ru-RU" dirty="0" smtClean="0"/>
              <a:t>единицы измерения?</a:t>
            </a:r>
          </a:p>
          <a:p>
            <a:pPr lvl="1"/>
            <a:r>
              <a:rPr lang="ru-RU" dirty="0" smtClean="0"/>
              <a:t>названия компаний? газет? судов?</a:t>
            </a:r>
          </a:p>
          <a:p>
            <a:pPr lvl="1"/>
            <a:r>
              <a:rPr lang="ru-RU" dirty="0" smtClean="0"/>
              <a:t>формы собственности?</a:t>
            </a:r>
          </a:p>
          <a:p>
            <a:pPr lvl="1"/>
            <a:r>
              <a:rPr lang="ru-RU" dirty="0" smtClean="0"/>
              <a:t>отчества</a:t>
            </a:r>
            <a:r>
              <a:rPr lang="ru-RU" dirty="0" smtClean="0"/>
              <a:t>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49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897</Words>
  <Application>Microsoft Office PowerPoint</Application>
  <PresentationFormat>Экран (4:3)</PresentationFormat>
  <Paragraphs>211</Paragraphs>
  <Slides>40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Упражнение для закрепления</vt:lpstr>
      <vt:lpstr>Письменный перевод</vt:lpstr>
      <vt:lpstr>Что нам нужно  для письменного перевода?</vt:lpstr>
      <vt:lpstr>Трудности: что хотел сказать автор?</vt:lpstr>
      <vt:lpstr>Трудности: а что нужно переводить?</vt:lpstr>
      <vt:lpstr>Презентация PowerPoint</vt:lpstr>
      <vt:lpstr>Презентация PowerPoint</vt:lpstr>
      <vt:lpstr>Трудности: а что нужно переводить?</vt:lpstr>
      <vt:lpstr>Трудности: нужен новый термин</vt:lpstr>
      <vt:lpstr>Что переводить?</vt:lpstr>
      <vt:lpstr>Немашиночитаемый текст</vt:lpstr>
      <vt:lpstr>Машиночитаемый текст</vt:lpstr>
      <vt:lpstr>Специализированная литература</vt:lpstr>
      <vt:lpstr>Художественная литература</vt:lpstr>
      <vt:lpstr>Интерфейсы</vt:lpstr>
      <vt:lpstr>Презентация PowerPoint</vt:lpstr>
      <vt:lpstr>Субтитры</vt:lpstr>
      <vt:lpstr>Локализация / глобализация</vt:lpstr>
      <vt:lpstr>Как переводить?</vt:lpstr>
      <vt:lpstr>Немного о машинном переводе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…и это даже не словарь!</vt:lpstr>
      <vt:lpstr>Как работать  с машинным переводом?</vt:lpstr>
      <vt:lpstr>Примеры использования  машинного перевода</vt:lpstr>
      <vt:lpstr>Как переводить?</vt:lpstr>
      <vt:lpstr>Что такое  Computer-Assisted Translation?</vt:lpstr>
      <vt:lpstr>CAT Tools</vt:lpstr>
      <vt:lpstr>Презентация PowerPoint</vt:lpstr>
      <vt:lpstr>Виды совпадений</vt:lpstr>
      <vt:lpstr>Рабочий процесс (1)</vt:lpstr>
      <vt:lpstr>Рабочий процесс (2)</vt:lpstr>
      <vt:lpstr>Сфера ответственности переводчика</vt:lpstr>
      <vt:lpstr>Зачем нужны CAT Tools?</vt:lpstr>
      <vt:lpstr>Как за это платят?</vt:lpstr>
      <vt:lpstr>Насколько быстро?</vt:lpstr>
      <vt:lpstr>«Надеюсь, я уложился в регламент»</vt:lpstr>
    </vt:vector>
  </TitlesOfParts>
  <Company>Perevedite.Im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Nikolai Andreev</dc:creator>
  <cp:lastModifiedBy>Nikolai Andreev</cp:lastModifiedBy>
  <cp:revision>27</cp:revision>
  <dcterms:created xsi:type="dcterms:W3CDTF">2015-07-13T09:40:28Z</dcterms:created>
  <dcterms:modified xsi:type="dcterms:W3CDTF">2015-07-14T10:22:33Z</dcterms:modified>
</cp:coreProperties>
</file>